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90" r:id="rId3"/>
    <p:sldId id="291" r:id="rId4"/>
    <p:sldId id="292" r:id="rId5"/>
    <p:sldId id="259" r:id="rId6"/>
    <p:sldId id="260" r:id="rId7"/>
    <p:sldId id="265" r:id="rId8"/>
    <p:sldId id="266" r:id="rId9"/>
    <p:sldId id="288" r:id="rId10"/>
    <p:sldId id="289" r:id="rId11"/>
    <p:sldId id="267" r:id="rId12"/>
    <p:sldId id="294" r:id="rId13"/>
    <p:sldId id="295" r:id="rId14"/>
    <p:sldId id="296" r:id="rId15"/>
    <p:sldId id="297" r:id="rId16"/>
    <p:sldId id="298" r:id="rId17"/>
    <p:sldId id="299" r:id="rId18"/>
    <p:sldId id="268" r:id="rId19"/>
    <p:sldId id="300" r:id="rId20"/>
    <p:sldId id="275" r:id="rId21"/>
    <p:sldId id="276" r:id="rId22"/>
    <p:sldId id="277" r:id="rId23"/>
    <p:sldId id="278" r:id="rId24"/>
    <p:sldId id="279" r:id="rId25"/>
    <p:sldId id="280" r:id="rId26"/>
    <p:sldId id="285" r:id="rId27"/>
    <p:sldId id="302" r:id="rId28"/>
    <p:sldId id="303" r:id="rId29"/>
  </p:sldIdLst>
  <p:sldSz cx="10080625" cy="7559675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643" autoAdjust="0"/>
  </p:normalViewPr>
  <p:slideViewPr>
    <p:cSldViewPr>
      <p:cViewPr varScale="1">
        <p:scale>
          <a:sx n="93" d="100"/>
          <a:sy n="93" d="100"/>
        </p:scale>
        <p:origin x="-660" y="-126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1610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4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9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79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9" y="9555479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BE02749F-B71A-4D40-9E04-39F2B3BDA40F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79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59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9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79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9" y="9555479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11CD37C2-16C3-40F7-AFE8-CA5699680C7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5E70AF-B4B3-4FAC-BD89-2D2D19A2982E}" type="slidenum">
              <a:rPr lang="en-US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70BB7-C8D7-479A-BA47-458ECC519F7D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57896D-C7C9-43B9-A51A-9E5C197C9FE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EFB69-E290-4EB8-A12E-9BBE85684F8E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14724A-9E16-419D-8F47-364DD21787E9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92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C91670-82F2-47DB-B4A2-49779DC8994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20156" y="3443852"/>
            <a:ext cx="6804422" cy="2088183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520156" y="5515236"/>
            <a:ext cx="6804422" cy="151193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60088" y="1294202"/>
            <a:ext cx="2519892" cy="420026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02409" y="4609494"/>
            <a:ext cx="4031827" cy="423386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420026" y="0"/>
            <a:ext cx="672042" cy="7559675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04641" y="0"/>
            <a:ext cx="115385" cy="7559675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092068" y="0"/>
            <a:ext cx="200501" cy="7559675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258226" y="0"/>
            <a:ext cx="253868" cy="7559675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7237" y="0"/>
            <a:ext cx="0" cy="755967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008063" y="0"/>
            <a:ext cx="0" cy="755967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941599" y="0"/>
            <a:ext cx="0" cy="755967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903501" y="0"/>
            <a:ext cx="0" cy="7559675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76073" y="0"/>
            <a:ext cx="0" cy="7559675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0047393" y="0"/>
            <a:ext cx="0" cy="7559675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344083" y="0"/>
            <a:ext cx="84005" cy="7559675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72041" y="3779837"/>
            <a:ext cx="1428089" cy="1427939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443779" y="5364693"/>
            <a:ext cx="707125" cy="707051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202840" y="6063428"/>
            <a:ext cx="151209" cy="151194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834674" y="6380366"/>
            <a:ext cx="302419" cy="30238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100130" y="4955787"/>
            <a:ext cx="403225" cy="403183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461320" y="5432981"/>
            <a:ext cx="672042" cy="570474"/>
          </a:xfrm>
        </p:spPr>
        <p:txBody>
          <a:bodyPr/>
          <a:lstStyle/>
          <a:p>
            <a:pPr lvl="0"/>
            <a:fld id="{12ABFF0A-D67C-44DC-B5DA-DFE0C988ECD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504031" y="1763924"/>
            <a:ext cx="8232510" cy="5372409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lvl="0"/>
            <a:fld id="{F4A99773-DCBC-431B-B465-4217CDE4A9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156" y="3191863"/>
            <a:ext cx="6804422" cy="2263703"/>
          </a:xfrm>
        </p:spPr>
        <p:txBody>
          <a:bodyPr/>
          <a:lstStyle>
            <a:lvl1pPr algn="l">
              <a:buNone/>
              <a:defRPr sz="33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156" y="5522763"/>
            <a:ext cx="6804422" cy="1511935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58583" y="1290163"/>
            <a:ext cx="2519892" cy="420026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02615" y="4606340"/>
            <a:ext cx="4031827" cy="423386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420026" y="0"/>
            <a:ext cx="672042" cy="7559675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04641" y="0"/>
            <a:ext cx="115385" cy="7559675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092068" y="0"/>
            <a:ext cx="200501" cy="7559675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258226" y="0"/>
            <a:ext cx="253868" cy="7559675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7237" y="0"/>
            <a:ext cx="0" cy="755967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08063" y="0"/>
            <a:ext cx="0" cy="755967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41599" y="0"/>
            <a:ext cx="0" cy="755967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903501" y="0"/>
            <a:ext cx="0" cy="7559675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176073" y="0"/>
            <a:ext cx="0" cy="7559675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344083" y="0"/>
            <a:ext cx="84005" cy="7559675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72041" y="3779837"/>
            <a:ext cx="1428089" cy="1427939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460394" y="5364693"/>
            <a:ext cx="707125" cy="707051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202840" y="6063428"/>
            <a:ext cx="151209" cy="151194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834674" y="6383726"/>
            <a:ext cx="302419" cy="30238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071511" y="4938247"/>
            <a:ext cx="403225" cy="403183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0029851" y="0"/>
            <a:ext cx="0" cy="7559675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477936" y="5432981"/>
            <a:ext cx="672042" cy="570474"/>
          </a:xfrm>
        </p:spPr>
        <p:txBody>
          <a:bodyPr/>
          <a:lstStyle/>
          <a:p>
            <a:pPr lvl="0"/>
            <a:fld id="{B48EFAE7-97E3-4354-86D9-1A19AC956BC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E1F723-A79F-417D-9BE2-5113B3DCA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504031" y="1763924"/>
            <a:ext cx="4032250" cy="503978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07652" y="1763924"/>
            <a:ext cx="4032250" cy="503978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0987"/>
            <a:ext cx="8316516" cy="1259946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2CEE0D-D41D-45B7-8347-2AB6AF1DFE5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4031" y="2603888"/>
            <a:ext cx="4032250" cy="428381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19799" y="2603888"/>
            <a:ext cx="4032250" cy="428381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504031" y="1730326"/>
            <a:ext cx="4032250" cy="72572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788297" y="1730326"/>
            <a:ext cx="4032250" cy="72572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lvl="0"/>
            <a:fld id="{B57900D7-6E6F-4A9D-BEAB-23E158AF410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90C18C-4034-4D79-A75D-9314E171DF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9660599" y="0"/>
            <a:ext cx="0" cy="755967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717596" y="3527822"/>
            <a:ext cx="6954901" cy="504031"/>
          </a:xfrm>
        </p:spPr>
        <p:txBody>
          <a:bodyPr anchor="b"/>
          <a:lstStyle>
            <a:lvl1pPr algn="l">
              <a:buNone/>
              <a:defRPr sz="22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10066" y="302387"/>
            <a:ext cx="1683464" cy="5493364"/>
          </a:xfrm>
        </p:spPr>
        <p:txBody>
          <a:bodyPr/>
          <a:lstStyle>
            <a:lvl1pPr marL="0" indent="0">
              <a:spcBef>
                <a:spcPts val="441"/>
              </a:spcBef>
              <a:spcAft>
                <a:spcPts val="1102"/>
              </a:spcAft>
              <a:buNone/>
              <a:defRPr sz="13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88427" y="0"/>
            <a:ext cx="0" cy="755967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26576" y="0"/>
            <a:ext cx="0" cy="7559675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912615" y="0"/>
            <a:ext cx="0" cy="755967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9744604" y="0"/>
            <a:ext cx="336021" cy="7559675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9828609" y="0"/>
            <a:ext cx="0" cy="7559675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991917" y="6299729"/>
            <a:ext cx="604838" cy="60477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36021" y="302387"/>
            <a:ext cx="6216385" cy="69750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lvl="0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lvl="0"/>
            <a:fld id="{380ADDCC-2B61-4E24-9422-47B42D82616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lvl="0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660599" y="0"/>
            <a:ext cx="0" cy="755967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991917" y="6299729"/>
            <a:ext cx="604838" cy="60477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693654" y="3527822"/>
            <a:ext cx="6954901" cy="504031"/>
          </a:xfrm>
        </p:spPr>
        <p:txBody>
          <a:bodyPr anchor="b"/>
          <a:lstStyle>
            <a:lvl1pPr algn="l">
              <a:buNone/>
              <a:defRPr sz="22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804422" cy="7559675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5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8823" y="291888"/>
            <a:ext cx="1680104" cy="5463125"/>
          </a:xfrm>
        </p:spPr>
        <p:txBody>
          <a:bodyPr rot="0" spcFirstLastPara="0" vertOverflow="overflow" horzOverflow="overflow" vert="horz" wrap="square" lIns="100794" tIns="50397" rIns="100794" bIns="50397" numCol="1" spcCol="302383" rtlCol="0" fromWordArt="0" anchor="t" anchorCtr="0" forceAA="0" compatLnSpc="1">
            <a:normAutofit/>
          </a:bodyPr>
          <a:lstStyle>
            <a:lvl1pPr marL="0" indent="0">
              <a:spcBef>
                <a:spcPts val="110"/>
              </a:spcBef>
              <a:spcAft>
                <a:spcPts val="441"/>
              </a:spcAft>
              <a:buFontTx/>
              <a:buNone/>
              <a:defRPr sz="13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9912615" y="0"/>
            <a:ext cx="0" cy="755967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744604" y="0"/>
            <a:ext cx="336021" cy="7559675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9828609" y="0"/>
            <a:ext cx="0" cy="7559675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888427" y="0"/>
            <a:ext cx="0" cy="755967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826576" y="0"/>
            <a:ext cx="0" cy="7559675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lvl="0"/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lvl="0"/>
            <a:fld id="{2FCC1814-8046-48E0-A06C-89228864E7B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65B3634-B036-4764-A456-E5F9740FE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9"/>
            <a:ext cx="1848115" cy="645022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7A9814E-7604-41FE-A6E5-D0FA9B78C6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9660599" y="0"/>
            <a:ext cx="0" cy="755967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04031" y="302737"/>
            <a:ext cx="8232510" cy="1259946"/>
          </a:xfrm>
          <a:prstGeom prst="rect">
            <a:avLst/>
          </a:prstGeom>
        </p:spPr>
        <p:txBody>
          <a:bodyPr vert="horz" lIns="100794" tIns="50397" rIns="100794" bIns="50397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04031" y="1763924"/>
            <a:ext cx="8232510" cy="5372409"/>
          </a:xfrm>
          <a:prstGeom prst="rect">
            <a:avLst/>
          </a:prstGeom>
        </p:spPr>
        <p:txBody>
          <a:bodyPr vert="horz" lIns="100794" tIns="50397" rIns="100794" bIns="50397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8367035" y="1192518"/>
            <a:ext cx="2217505" cy="423386"/>
          </a:xfrm>
          <a:prstGeom prst="rect">
            <a:avLst/>
          </a:prstGeom>
        </p:spPr>
        <p:txBody>
          <a:bodyPr vert="horz" lIns="100794" tIns="50397" rIns="100794" bIns="50397" anchor="ctr" anchorCtr="0"/>
          <a:lstStyle>
            <a:lvl1pPr algn="r" eaLnBrk="1" latinLnBrk="0" hangingPunct="1">
              <a:defRPr kumimoji="0" sz="1300"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7706380" y="4119594"/>
            <a:ext cx="3527848" cy="403225"/>
          </a:xfrm>
          <a:prstGeom prst="rect">
            <a:avLst/>
          </a:prstGeom>
        </p:spPr>
        <p:txBody>
          <a:bodyPr vert="horz" lIns="100794" tIns="50397" rIns="100794" bIns="50397" anchor="ctr" anchorCtr="0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4005" y="0"/>
            <a:ext cx="0" cy="7559675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912615" y="0"/>
            <a:ext cx="0" cy="755967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9744604" y="0"/>
            <a:ext cx="336021" cy="7559675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828609" y="0"/>
            <a:ext cx="0" cy="7559675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991917" y="6299729"/>
            <a:ext cx="604838" cy="60477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961675" y="6320728"/>
            <a:ext cx="672042" cy="574535"/>
          </a:xfrm>
          <a:prstGeom prst="rect">
            <a:avLst/>
          </a:prstGeom>
        </p:spPr>
        <p:txBody>
          <a:bodyPr vert="horz" lIns="100794" tIns="50397" rIns="100794" bIns="50397" anchor="ctr"/>
          <a:lstStyle>
            <a:lvl1pPr algn="ctr" eaLnBrk="1" latinLnBrk="0" hangingPunct="1">
              <a:defRPr kumimoji="0" sz="1500" b="1">
                <a:solidFill>
                  <a:srgbClr val="FFFFFF"/>
                </a:solidFill>
              </a:defRPr>
            </a:lvl1pPr>
          </a:lstStyle>
          <a:p>
            <a:pPr lvl="0"/>
            <a:fld id="{35684E84-DD1F-4008-B079-DBB9601652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3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2383" indent="-302383" algn="l" rtl="0" eaLnBrk="1" latinLnBrk="0" hangingPunct="1">
        <a:spcBef>
          <a:spcPts val="661"/>
        </a:spcBef>
        <a:buClr>
          <a:schemeClr val="accent1"/>
        </a:buClr>
        <a:buSzPct val="70000"/>
        <a:buFont typeface="Wingdings"/>
        <a:buChar char="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05560" indent="-302383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01589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0326" indent="-201589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709" indent="-201589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01589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217475" indent="-201589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5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9858" indent="-201589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5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822241" indent="-201589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rinfo@ruizaguirre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PR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Implicaciones Jurídicas del “</a:t>
            </a:r>
            <a:r>
              <a:rPr lang="es-PR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Bullying</a:t>
            </a:r>
            <a:r>
              <a:rPr lang="es-PR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 en contra de los Estudiantes con Deficiencias en el Desarrollo</a:t>
            </a:r>
            <a:br>
              <a:rPr lang="es-PR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ubtitle 1"/>
          <p:cNvSpPr txBox="1"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es-PR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Lcda. Irlanda Ruiz Aguirre</a:t>
            </a:r>
          </a:p>
          <a:p>
            <a:pPr marL="0" lvl="0" indent="0" algn="ctr">
              <a:buNone/>
            </a:pPr>
            <a:r>
              <a:rPr lang="es-PR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Abogada-Notario-Mediadora  </a:t>
            </a:r>
            <a:endParaRPr lang="es-PR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Irlanda\AppData\Local\Microsoft\Windows\Temporary Internet Files\Content.IE5\FAFA9YK6\MP90044846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0912" y="198437"/>
            <a:ext cx="23622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Irlanda\AppData\Local\Microsoft\Windows\Temporary Internet Files\Content.IE5\0PF1FGDV\MP900314362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9312" y="198437"/>
            <a:ext cx="24384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bully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73912" y="198437"/>
            <a:ext cx="2461905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R" sz="4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Bullying</a:t>
            </a: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PR" sz="4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PR" sz="2400" dirty="0" smtClean="0">
                <a:latin typeface="Arial" pitchFamily="34" charset="0"/>
                <a:cs typeface="Arial" pitchFamily="34" charset="0"/>
              </a:rPr>
              <a:t>El término </a:t>
            </a:r>
            <a:r>
              <a:rPr lang="es-PR" sz="2400" i="1" dirty="0" err="1" smtClean="0">
                <a:latin typeface="Arial" pitchFamily="34" charset="0"/>
                <a:cs typeface="Arial" pitchFamily="34" charset="0"/>
              </a:rPr>
              <a:t>bullying</a:t>
            </a:r>
            <a:r>
              <a:rPr lang="es-PR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PR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PR" sz="2400" dirty="0" err="1" smtClean="0">
                <a:latin typeface="Arial" pitchFamily="34" charset="0"/>
                <a:cs typeface="Arial" pitchFamily="34" charset="0"/>
              </a:rPr>
              <a:t>Olweus</a:t>
            </a:r>
            <a:r>
              <a:rPr lang="es-PR" sz="2400" dirty="0" smtClean="0">
                <a:latin typeface="Arial" pitchFamily="34" charset="0"/>
                <a:cs typeface="Arial" pitchFamily="34" charset="0"/>
              </a:rPr>
              <a:t>, 1978) es hoy común en la literatura, sobre el tema del maltrato entre escolares, para referir la situación de violencia mantenida, mental o física, guiada por un individuo o por un grupo, dirigida contra otro individuo del grupo, quien no es capaz de defenderse. </a:t>
            </a:r>
          </a:p>
          <a:p>
            <a:pPr algn="just"/>
            <a:r>
              <a:rPr lang="es-PR" sz="2400" dirty="0" smtClean="0">
                <a:latin typeface="Arial" pitchFamily="34" charset="0"/>
                <a:cs typeface="Arial" pitchFamily="34" charset="0"/>
              </a:rPr>
              <a:t>El problema, sin ser un fenómeno nuevo, si adopta nuevas dimensiones y resulta preocupante que, nuestra sociedad industrializada que parece haber alcanzado cierto nivel de bienestar, el empleo del abuso y la violencia en los entornos escolares, paradójicamente sean detectados cada vez de manera más alarmante y en edades muy tempranas (</a:t>
            </a:r>
            <a:r>
              <a:rPr lang="es-PR" sz="2400" dirty="0" err="1" smtClean="0">
                <a:latin typeface="Arial" pitchFamily="34" charset="0"/>
                <a:cs typeface="Arial" pitchFamily="34" charset="0"/>
              </a:rPr>
              <a:t>Clémence</a:t>
            </a:r>
            <a:r>
              <a:rPr lang="es-PR" sz="2400" dirty="0" smtClean="0">
                <a:latin typeface="Arial" pitchFamily="34" charset="0"/>
                <a:cs typeface="Arial" pitchFamily="34" charset="0"/>
              </a:rPr>
              <a:t>, 2001).</a:t>
            </a:r>
          </a:p>
          <a:p>
            <a:endParaRPr lang="es-P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925512" y="274637"/>
            <a:ext cx="6804422" cy="1259946"/>
          </a:xfrm>
        </p:spPr>
        <p:txBody>
          <a:bodyPr/>
          <a:lstStyle/>
          <a:p>
            <a:pPr eaLnBrk="1" hangingPunct="1"/>
            <a:r>
              <a:rPr lang="es-PR" b="1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Elementos </a:t>
            </a:r>
          </a:p>
        </p:txBody>
      </p:sp>
      <p:sp>
        <p:nvSpPr>
          <p:cNvPr id="71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078912" y="6370637"/>
            <a:ext cx="1143000" cy="457200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C82AB434-CA01-4215-A406-E9CFDF37380E}" type="slidenum">
              <a:rPr lang="en-US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25512" y="1798637"/>
            <a:ext cx="8064500" cy="5375769"/>
          </a:xfrm>
        </p:spPr>
        <p:txBody>
          <a:bodyPr>
            <a:normAutofit/>
          </a:bodyPr>
          <a:lstStyle/>
          <a:p>
            <a:pPr algn="just" eaLnBrk="1" hangingPunct="1">
              <a:buNone/>
              <a:defRPr/>
            </a:pPr>
            <a:r>
              <a:rPr lang="es-PR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El </a:t>
            </a:r>
            <a:r>
              <a:rPr lang="es-PR" noProof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Bullying</a:t>
            </a:r>
            <a:r>
              <a:rPr lang="es-PR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consiste de tres  componentes: </a:t>
            </a:r>
          </a:p>
          <a:p>
            <a:pPr algn="just" eaLnBrk="1" hangingPunct="1">
              <a:buNone/>
              <a:defRPr/>
            </a:pPr>
            <a:endParaRPr lang="es-PR" noProof="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1007943" indent="-566968" algn="just">
              <a:buAutoNum type="arabicParenR"/>
              <a:defRPr/>
            </a:pPr>
            <a:r>
              <a:rPr lang="es-PR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Conducta agresiva que envuelve acciones negativas  no deseadas</a:t>
            </a:r>
          </a:p>
          <a:p>
            <a:pPr marL="1007943" indent="-566968" algn="just">
              <a:buAutoNum type="arabicParenR"/>
              <a:defRPr/>
            </a:pPr>
            <a:r>
              <a:rPr lang="es-PR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Un patrón de conducta que se repite a través del tiempo </a:t>
            </a:r>
          </a:p>
          <a:p>
            <a:pPr marL="1007943" indent="-566968" algn="just">
              <a:buAutoNum type="arabicParenR"/>
              <a:defRPr/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 Un desbalance de poder o fuerza</a:t>
            </a:r>
          </a:p>
          <a:p>
            <a:pPr marL="566968" indent="-566968" algn="just">
              <a:buNone/>
              <a:defRPr/>
            </a:pPr>
            <a:endParaRPr lang="es-PR" noProof="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566968" indent="-566968" algn="r">
              <a:buNone/>
              <a:defRPr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Olweus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, 1978</a:t>
            </a:r>
          </a:p>
          <a:p>
            <a:pPr algn="just" eaLnBrk="1" hangingPunct="1">
              <a:buFontTx/>
              <a:buNone/>
              <a:defRPr/>
            </a:pPr>
            <a:endParaRPr lang="es-PR" noProof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PR" b="1" noProof="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Cyber-bullying</a:t>
            </a:r>
            <a:endParaRPr lang="es-PR" noProof="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030560" y="6370637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ED1010FC-7B61-443C-8335-94E20D81D691}" type="slidenum">
              <a:rPr lang="en-US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73512" y="1722437"/>
            <a:ext cx="5460339" cy="4572000"/>
          </a:xfrm>
        </p:spPr>
        <p:txBody>
          <a:bodyPr/>
          <a:lstStyle/>
          <a:p>
            <a:pPr eaLnBrk="1" hangingPunct="1"/>
            <a:r>
              <a:rPr lang="es-PR" noProof="0" dirty="0" smtClean="0">
                <a:latin typeface="Arial" pitchFamily="34" charset="0"/>
                <a:cs typeface="Arial" pitchFamily="34" charset="0"/>
              </a:rPr>
              <a:t>Es el acoso  repetido a través del uso de tecnología como las redes sociales, teléfonos móviles, </a:t>
            </a:r>
            <a:r>
              <a:rPr lang="es-PR" noProof="0" dirty="0" err="1" smtClean="0">
                <a:latin typeface="Arial" pitchFamily="34" charset="0"/>
                <a:cs typeface="Arial" pitchFamily="34" charset="0"/>
              </a:rPr>
              <a:t>websites</a:t>
            </a:r>
            <a:r>
              <a:rPr lang="es-PR" noProof="0" dirty="0" smtClean="0">
                <a:latin typeface="Arial" pitchFamily="34" charset="0"/>
                <a:cs typeface="Arial" pitchFamily="34" charset="0"/>
              </a:rPr>
              <a:t>, web-cameras, entre otros.  </a:t>
            </a:r>
          </a:p>
          <a:p>
            <a:pPr algn="just" eaLnBrk="1" hangingPunct="1"/>
            <a:endParaRPr lang="es-PR" noProof="0" dirty="0" smtClean="0">
              <a:latin typeface="Arial" pitchFamily="34" charset="0"/>
              <a:cs typeface="Arial" pitchFamily="34" charset="0"/>
            </a:endParaRPr>
          </a:p>
          <a:p>
            <a:pPr algn="r" eaLnBrk="1" hangingPunct="1">
              <a:buNone/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PR" sz="2000" dirty="0" smtClean="0">
                <a:latin typeface="Arial" pitchFamily="34" charset="0"/>
                <a:cs typeface="Arial" pitchFamily="34" charset="0"/>
              </a:rPr>
              <a:t>(Campbell, 2005; Keith &amp; Martin, 2005).</a:t>
            </a:r>
          </a:p>
        </p:txBody>
      </p:sp>
      <p:pic>
        <p:nvPicPr>
          <p:cNvPr id="5" name="Picture 4" descr="BULLY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2068" y="1847921"/>
            <a:ext cx="2688167" cy="2375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cyb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833" y="4115823"/>
            <a:ext cx="2394789" cy="2267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Bullying y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niño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deficiencias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en el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desarrollo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1999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3999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Según los investigadores, los niños y niñas  con necesidades especiales son  más vulnerables a ser víctimas del </a:t>
            </a:r>
            <a:r>
              <a:rPr lang="es-ES" i="1" dirty="0" err="1">
                <a:latin typeface="Arial" pitchFamily="34" charset="0"/>
                <a:cs typeface="Arial" pitchFamily="34" charset="0"/>
              </a:rPr>
              <a:t>bullying</a:t>
            </a:r>
            <a:r>
              <a:rPr lang="es-ES" i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 Un estudio del British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Journal</a:t>
            </a:r>
            <a:r>
              <a:rPr lang="es-ES" dirty="0">
                <a:latin typeface="Arial" pitchFamily="34" charset="0"/>
                <a:cs typeface="Arial" pitchFamily="34" charset="0"/>
              </a:rPr>
              <a:t> of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Learning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Support</a:t>
            </a:r>
            <a:r>
              <a:rPr lang="es-ES" dirty="0">
                <a:latin typeface="Arial" pitchFamily="34" charset="0"/>
                <a:cs typeface="Arial" pitchFamily="34" charset="0"/>
              </a:rPr>
              <a:t> (2008) encontró que el 60% de los estudiantes con impedimentos habían reportado haber sido víctimas de acoso, comparado con un 25% de la población en general de los estudiantes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Bullying y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niño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deficiencias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en el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desarrollo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1999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3999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457200" algn="just">
              <a:lnSpc>
                <a:spcPct val="150000"/>
              </a:lnSpc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Acorde </a:t>
            </a:r>
            <a:r>
              <a:rPr lang="es-ES" dirty="0">
                <a:latin typeface="Arial" pitchFamily="34" charset="0"/>
                <a:cs typeface="Arial" pitchFamily="34" charset="0"/>
              </a:rPr>
              <a:t>con  los investigadores Wall, Wheaton and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Zuver</a:t>
            </a:r>
            <a:r>
              <a:rPr lang="es-ES" dirty="0">
                <a:latin typeface="Arial" pitchFamily="34" charset="0"/>
                <a:cs typeface="Arial" pitchFamily="34" charset="0"/>
              </a:rPr>
              <a:t> (2009) en diez estudios efectuados en los Estados Unidos se halló que los niños y niñas  con impedimentos eran dos a tres veces más vulnerable a ser víctimas de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bullying</a:t>
            </a:r>
            <a:r>
              <a:rPr lang="es-ES" dirty="0">
                <a:latin typeface="Arial" pitchFamily="34" charset="0"/>
                <a:cs typeface="Arial" pitchFamily="34" charset="0"/>
              </a:rPr>
              <a:t> en comparación con los demás estudiantes. Además los investigadores hallaron que el acoso era más severo y recurrente relacionado a su impedimento.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712" y="122237"/>
            <a:ext cx="8077200" cy="99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PR" b="1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Sección 504 , ADA y ley 44 enmendada </a:t>
            </a:r>
            <a:endParaRPr lang="es-PR" b="1" noProof="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>
          <a:xfrm>
            <a:off x="620712" y="1493837"/>
            <a:ext cx="4454027" cy="705219"/>
          </a:xfrm>
        </p:spPr>
        <p:txBody>
          <a:bodyPr/>
          <a:lstStyle/>
          <a:p>
            <a:pPr eaLnBrk="1" hangingPunct="1"/>
            <a:r>
              <a:rPr lang="es-PR" noProof="0" dirty="0" smtClean="0">
                <a:latin typeface="Arial" pitchFamily="34" charset="0"/>
                <a:cs typeface="Arial" pitchFamily="34" charset="0"/>
              </a:rPr>
              <a:t>Disposiciones legales	</a:t>
            </a:r>
          </a:p>
        </p:txBody>
      </p:sp>
      <p:sp>
        <p:nvSpPr>
          <p:cNvPr id="14340" name="Text Placeholder 3"/>
          <p:cNvSpPr>
            <a:spLocks noGrp="1"/>
          </p:cNvSpPr>
          <p:nvPr>
            <p:ph type="body" sz="half" idx="3"/>
          </p:nvPr>
        </p:nvSpPr>
        <p:spPr>
          <a:xfrm>
            <a:off x="5497512" y="1493837"/>
            <a:ext cx="4116255" cy="685800"/>
          </a:xfrm>
        </p:spPr>
        <p:txBody>
          <a:bodyPr/>
          <a:lstStyle/>
          <a:p>
            <a:pPr eaLnBrk="1" hangingPunct="1"/>
            <a:r>
              <a:rPr lang="es-PR" noProof="0" dirty="0" smtClean="0">
                <a:latin typeface="Arial" pitchFamily="34" charset="0"/>
                <a:cs typeface="Arial" pitchFamily="34" charset="0"/>
              </a:rPr>
              <a:t>Implicaciones 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AFE5D2-834D-4793-9BE2-24B51EFE89E4}" type="slidenum">
              <a:rPr lang="en-US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96912" y="2332037"/>
            <a:ext cx="3780234" cy="4745796"/>
          </a:xfrm>
        </p:spPr>
        <p:txBody>
          <a:bodyPr>
            <a:normAutofit fontScale="70000" lnSpcReduction="20000"/>
          </a:bodyPr>
          <a:lstStyle/>
          <a:p>
            <a:pPr algn="just" eaLnBrk="1" hangingPunct="1">
              <a:defRPr/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Bajo la Sección 504 las instituciones educativas que reciben fondos federales, no pueden discriminar ni permitir el discrimen por impedimento.</a:t>
            </a:r>
          </a:p>
          <a:p>
            <a:pPr algn="just" eaLnBrk="1" hangingPunct="1">
              <a:defRPr/>
            </a:pPr>
            <a:endParaRPr lang="es-PR" noProof="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defRPr/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 Bajo ADA las instituciones educativas están obligadas bajo el Titulo III de la ley, y no importa si reciben o no fondos. </a:t>
            </a:r>
          </a:p>
          <a:p>
            <a:pPr algn="just" eaLnBrk="1" hangingPunct="1">
              <a:defRPr/>
            </a:pPr>
            <a:endParaRPr lang="es-PR" noProof="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defRPr/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Bajo la ley 44 según enmendada las Instituciones Educativas no pueden discrimen por razón de impedimentos.  </a:t>
            </a:r>
            <a:endParaRPr lang="es-PR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4"/>
          </p:nvPr>
        </p:nvSpPr>
        <p:spPr>
          <a:xfrm>
            <a:off x="5421312" y="2484437"/>
            <a:ext cx="4116255" cy="4493807"/>
          </a:xfrm>
        </p:spPr>
        <p:txBody>
          <a:bodyPr>
            <a:normAutofit fontScale="85000" lnSpcReduction="10000"/>
          </a:bodyPr>
          <a:lstStyle/>
          <a:p>
            <a:pPr algn="just" eaLnBrk="1" hangingPunct="1">
              <a:defRPr/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Si el acoso como burla a un estudiante que padece de una condición física, sensorial  o mental y la Institución Educativa  no lleva a cabo acciones afirmativas que demuestren que intentaron detener el acoso, ésta   habrá de responder por violación a los derechos civiles consagrados en las leyes que protegen a las personas con impedimentos.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Individuals</a:t>
            </a: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PR" sz="4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PR" sz="4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Disabilities</a:t>
            </a: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PR" sz="4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Act</a:t>
            </a: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PR" sz="4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s-ES_tradnl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Garantiza la educación de los niños con impedimentos basada en una educación publica gratuita y apropiada,  en el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ambiente menos restrictivo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basado en las necesidades individuales del niño, que deberán estar recogidas en el plan educativo individualizado  y establece un procedimiento de querellas. </a:t>
            </a:r>
          </a:p>
          <a:p>
            <a:pPr algn="just" eaLnBrk="1" hangingPunct="1">
              <a:buFont typeface="Wingdings" pitchFamily="2" charset="2"/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La Parte C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cubre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 los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infantes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0-3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años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Bullying y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Tribunales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1999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3999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Las cortes han entendido  que si  acoso como burla a un estudiante que padece de una condición física, sensorial  o mental y la Institución Educativa  no lleva a cabo acciones afirmativas que demuestren que intentaron detener el acoso, ésta   habrá de responder por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violación a los derechos civiles consagrados en las leyes que protegen a las personas con impedimentos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TK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New York City 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Department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779 F.Supp.2d 289 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1999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3999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457200" algn="just">
              <a:lnSpc>
                <a:spcPct val="115000"/>
              </a:lnSpc>
              <a:spcAft>
                <a:spcPts val="1001"/>
              </a:spcAft>
              <a:buNone/>
            </a:pPr>
            <a:r>
              <a:rPr lang="x-none">
                <a:latin typeface="Arial" pitchFamily="34" charset="0"/>
                <a:cs typeface="Arial" pitchFamily="34" charset="0"/>
              </a:rPr>
              <a:t>En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TK v New York City  </a:t>
            </a:r>
            <a:r>
              <a:rPr lang="es-ES" b="1" dirty="0" err="1" smtClean="0">
                <a:latin typeface="Arial" pitchFamily="34" charset="0"/>
                <a:cs typeface="Arial" pitchFamily="34" charset="0"/>
              </a:rPr>
              <a:t>Department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s-ES" b="1" dirty="0" err="1" smtClean="0">
                <a:latin typeface="Arial" pitchFamily="34" charset="0"/>
                <a:cs typeface="Arial" pitchFamily="34" charset="0"/>
              </a:rPr>
              <a:t>Education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x-none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x-none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779 F.Supp.2d 289 (E.D.N.Y, 2011) el Tribunal determinó que el acoso al que estuvo expuesto un estudiante de educación especial, le impidió obtener una educación pública gratuita y apropiada según dispone la ley IDEA </a:t>
            </a:r>
            <a:r>
              <a:rPr lang="x-none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  </a:t>
            </a: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457200" algn="just">
              <a:lnSpc>
                <a:spcPct val="115000"/>
              </a:lnSpc>
              <a:spcAft>
                <a:spcPts val="1001"/>
              </a:spcAft>
              <a:buNone/>
            </a:pPr>
            <a:r>
              <a:rPr lang="x-none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x-none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caso señala que las escuelas tienen que enfrentar la situación del </a:t>
            </a:r>
            <a:r>
              <a:rPr lang="x-none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bullying</a:t>
            </a:r>
            <a:r>
              <a:rPr lang="x-none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en particular cuando se trata de estudiantes con impedimentos.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Jurisprudencia relacionada </a:t>
            </a:r>
            <a:endParaRPr lang="es-PR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PR" sz="3100" dirty="0" smtClean="0">
                <a:latin typeface="Arial" pitchFamily="34" charset="0"/>
                <a:cs typeface="Arial" pitchFamily="34" charset="0"/>
              </a:rPr>
              <a:t>K.M. ex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rel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. D.G. v. Hyde Park Cent.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Sch.</a:t>
            </a:r>
            <a:endParaRPr lang="es-PR" sz="31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Dist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., 381 F.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Supp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. 2d 343 (S.D.N.Y. 2005).</a:t>
            </a:r>
          </a:p>
          <a:p>
            <a:pPr algn="just">
              <a:buNone/>
            </a:pPr>
            <a:endParaRPr lang="es-PR" sz="31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McAdams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v.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Board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Education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of Rocky Point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Union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Free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School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District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, 216 F. Supp.2d 86 (E.D.N.Y. 2002) and Shore</a:t>
            </a:r>
          </a:p>
          <a:p>
            <a:pPr algn="just">
              <a:buNone/>
            </a:pPr>
            <a:endParaRPr lang="es-PR" sz="31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PR" sz="3100" dirty="0" smtClean="0">
                <a:latin typeface="Arial" pitchFamily="34" charset="0"/>
                <a:cs typeface="Arial" pitchFamily="34" charset="0"/>
              </a:rPr>
              <a:t>Regional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High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School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Board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Education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 v. P.S. ex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rel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. P.S., (381 F.3d 194 (3d </a:t>
            </a:r>
            <a:r>
              <a:rPr lang="es-PR" sz="3100" dirty="0" err="1" smtClean="0">
                <a:latin typeface="Arial" pitchFamily="34" charset="0"/>
                <a:cs typeface="Arial" pitchFamily="34" charset="0"/>
              </a:rPr>
              <a:t>Cir</a:t>
            </a:r>
            <a:r>
              <a:rPr lang="es-PR" sz="3100" dirty="0" smtClean="0">
                <a:latin typeface="Arial" pitchFamily="34" charset="0"/>
                <a:cs typeface="Arial" pitchFamily="34" charset="0"/>
              </a:rPr>
              <a:t>. 2004)</a:t>
            </a:r>
            <a:endParaRPr lang="es-PR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_tradnl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Ley Núm. 256 del año 2012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Artículo 1.- Se enmienda </a:t>
            </a:r>
            <a:r>
              <a:rPr lang="es-ES_tradnl" dirty="0" smtClean="0">
                <a:latin typeface="Arial" pitchFamily="34" charset="0"/>
                <a:cs typeface="Arial" pitchFamily="34" charset="0"/>
              </a:rPr>
              <a:t>el Artículo 3.08a de la Ley Núm. 149-1999, conocida como “Ley Orgánica del Departamento de Educación de Puerto Rico”, para que lea como sigue: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     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2" y="731837"/>
            <a:ext cx="8400521" cy="1259946"/>
          </a:xfrm>
        </p:spPr>
        <p:txBody>
          <a:bodyPr>
            <a:noAutofit/>
          </a:bodyPr>
          <a:lstStyle/>
          <a:p>
            <a:pPr lvl="0"/>
            <a:r>
              <a:rPr lang="es-ES" sz="2800" b="1" dirty="0" smtClean="0">
                <a:latin typeface="Arial" pitchFamily="34" charset="0"/>
                <a:cs typeface="Arial" pitchFamily="34" charset="0"/>
              </a:rPr>
              <a:t>Artículo 3.08a-“El Estudiante: Ambiente de la Escuela – política pública para prevenir el hostigamiento e intimidación de los estudiantes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2255837"/>
            <a:ext cx="8400521" cy="4787794"/>
          </a:xfrm>
        </p:spPr>
        <p:txBody>
          <a:bodyPr/>
          <a:lstStyle/>
          <a:p>
            <a:pPr lvl="0" algn="just"/>
            <a:r>
              <a:rPr lang="es-ES" dirty="0" smtClean="0">
                <a:latin typeface="Arial" pitchFamily="34" charset="0"/>
                <a:cs typeface="Arial" pitchFamily="34" charset="0"/>
              </a:rPr>
              <a:t>      El Secretario promulgará dentro del Reglamento de Estudiantes para el Sistema de Educación Pública, una política pública enérgica en torno a la prohibición y la prevención de actos de hostigamiento e intimidación a estudiantes “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bullying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”, dentro de la propiedad o predios de las escuelas o áreas circundantes a éstas, en actividades auspiciadas por las escuelas y en los autobuses escolares.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112" y="122237"/>
            <a:ext cx="8232510" cy="1259946"/>
          </a:xfrm>
        </p:spPr>
        <p:txBody>
          <a:bodyPr/>
          <a:lstStyle/>
          <a:p>
            <a:pPr algn="just"/>
            <a:r>
              <a:rPr lang="es-ES_tradnl" b="1" dirty="0" smtClean="0">
                <a:latin typeface="Arial" pitchFamily="34" charset="0"/>
                <a:cs typeface="Arial" pitchFamily="34" charset="0"/>
              </a:rPr>
              <a:t>Ley Núm. 256 del año 2012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 El Reglamento de Estudiantes para el Sistema de Educación Pública incluirá dentro de su texto, la siguiente definición sobre el acto de hostigar e intimidar (“</a:t>
            </a:r>
            <a:r>
              <a:rPr lang="es-ES" sz="2200" dirty="0" err="1" smtClean="0">
                <a:latin typeface="Arial" pitchFamily="34" charset="0"/>
                <a:cs typeface="Arial" pitchFamily="34" charset="0"/>
              </a:rPr>
              <a:t>bullying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”). Este acto será definido como cualquier acción realizada intencionalmente, mediante cualquier gesto, ya sea verbal, escrito o físico, que tenga el efecto de atemorizar a los estudiantes e interfiera con la educación de éstos, sus oportunidades escolares y su desempeño en el salón de clases. </a:t>
            </a:r>
          </a:p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El  acto de hostigar e intimidar también tendrá lugar mediante comunicación electrónica (“</a:t>
            </a:r>
            <a:r>
              <a:rPr lang="es-ES" sz="2200" dirty="0" err="1" smtClean="0">
                <a:latin typeface="Arial" pitchFamily="34" charset="0"/>
                <a:cs typeface="Arial" pitchFamily="34" charset="0"/>
              </a:rPr>
              <a:t>cyber-bullying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”), que incluye, pero no se limita a mensajes de texto, correos electrónicos, fotos, imágenes y publicaciones en redes sociales mediante el uso de equipos electrónicos, tales como, teléfonos, teléfonos celulares, computadoras, tabletas y “beepers”.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_tradnl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Ley Núm. 256 del año 2012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            …” Artículo 2.- Se enmienda el Artículo 11 del </a:t>
            </a:r>
            <a:r>
              <a:rPr lang="es-PR" sz="2200" dirty="0" smtClean="0">
                <a:latin typeface="Arial" pitchFamily="34" charset="0"/>
                <a:cs typeface="Arial" pitchFamily="34" charset="0"/>
              </a:rPr>
              <a:t>Plan de Reorganización Núm. 1 del Plan de Reorganización del Consejo de Educación, según aprobado el 26 de julio de 2010, conocido como “Consejo de Educación de Puerto Rico”, para que lea como sigue: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s-PR" sz="2200" dirty="0" smtClean="0">
                <a:latin typeface="Arial" pitchFamily="34" charset="0"/>
                <a:cs typeface="Arial" pitchFamily="34" charset="0"/>
              </a:rPr>
              <a:t>“Artículo 11.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- Licenciamiento de Instituciones de Educación Básica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a)      Ninguna persona, natural o jurídica, podrá operar una Institución de Educación Básica dentro de los límites territoriales de Puerto Rico, ni podrá prometer, anunciar, ofrecer o expresar la intención de otorgar en Puerto Rico, grados, certificados, diplomas o reconocimientos de aprobación de programas de estudios de acuerdo al nivel académico establecido, sin una licencia expedida por el Consejo de Educación para tales fines.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_tradnl" b="1" dirty="0" smtClean="0">
                <a:latin typeface="Arial" pitchFamily="34" charset="0"/>
                <a:cs typeface="Arial" pitchFamily="34" charset="0"/>
              </a:rPr>
              <a:t>Ley Núm. 256 del año 2012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j)        Toda Institución de Educación Básica pública vendrá obligada a evidenciar fehacientemente que cuenta e implanta políticas y protocolos definidos y ejecutables en contra del hostigamiento e intimidación (“</a:t>
            </a:r>
            <a:r>
              <a:rPr lang="es-ES" sz="2200" dirty="0" err="1" smtClean="0">
                <a:latin typeface="Arial" pitchFamily="34" charset="0"/>
                <a:cs typeface="Arial" pitchFamily="34" charset="0"/>
              </a:rPr>
              <a:t>bullying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”) entre estudiantes. Para efectos de este Plan, el hostigamiento e intimidación (“</a:t>
            </a:r>
            <a:r>
              <a:rPr lang="es-ES" sz="2200" dirty="0" err="1" smtClean="0">
                <a:latin typeface="Arial" pitchFamily="34" charset="0"/>
                <a:cs typeface="Arial" pitchFamily="34" charset="0"/>
              </a:rPr>
              <a:t>bullying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”) entre estudiantes se referirá a la acción de violencia sistemática, sicológica, física o sexual por parte de un alumno o grupo de éstos hacia uno o más compañeros de clase, que no está en posición de defenderse a sí mismo. Esta acción violenta incluye las que se realizan mediante comunicación electrónica (“</a:t>
            </a:r>
            <a:r>
              <a:rPr lang="es-ES" sz="2200" dirty="0" err="1" smtClean="0">
                <a:latin typeface="Arial" pitchFamily="34" charset="0"/>
                <a:cs typeface="Arial" pitchFamily="34" charset="0"/>
              </a:rPr>
              <a:t>cyber-bullying</a:t>
            </a:r>
            <a:r>
              <a:rPr lang="es-ES" sz="2200" dirty="0" smtClean="0">
                <a:latin typeface="Arial" pitchFamily="34" charset="0"/>
                <a:cs typeface="Arial" pitchFamily="34" charset="0"/>
              </a:rPr>
              <a:t>”), incluyendo, pero no limitándose a mensajes de texto, correos electrónicos, fotos, imágenes, publicaciones en redes sociales mediante el uso de equipos electrónicos, tales como, pero no limitándose a, teléfonos, teléfonos celulares, computadoras, tabletas y “beepers”.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_tradnl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Ley Núm. 256 del año 2012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…”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      Artículo 3.- </a:t>
            </a:r>
            <a:r>
              <a:rPr lang="es-ES_tradnl" sz="2200" dirty="0" smtClean="0">
                <a:latin typeface="Arial" pitchFamily="34" charset="0"/>
                <a:cs typeface="Arial" pitchFamily="34" charset="0"/>
              </a:rPr>
              <a:t>El Departamento de Educación y el Consejo de Educación de Puerto Rico adoptarán o enmendarán las normas, reglas y reglamentos que estimen necesarios para cumplir con el propósito de esta Ley, dentro de ciento ochenta (180) días de aprobada la misma. La reglamentación </a:t>
            </a:r>
            <a:r>
              <a:rPr lang="es-PR" sz="2200" dirty="0" smtClean="0">
                <a:latin typeface="Arial" pitchFamily="34" charset="0"/>
                <a:cs typeface="Arial" pitchFamily="34" charset="0"/>
              </a:rPr>
              <a:t>deberá proveer definiciones específicas de hostigamiento e intimidación (“</a:t>
            </a:r>
            <a:r>
              <a:rPr lang="es-PR" sz="2200" dirty="0" err="1" smtClean="0">
                <a:latin typeface="Arial" pitchFamily="34" charset="0"/>
                <a:cs typeface="Arial" pitchFamily="34" charset="0"/>
              </a:rPr>
              <a:t>bullying</a:t>
            </a:r>
            <a:r>
              <a:rPr lang="es-PR" sz="2200" dirty="0" smtClean="0">
                <a:latin typeface="Arial" pitchFamily="34" charset="0"/>
                <a:cs typeface="Arial" pitchFamily="34" charset="0"/>
              </a:rPr>
              <a:t>”) o acoso electrónico (“</a:t>
            </a:r>
            <a:r>
              <a:rPr lang="es-PR" sz="2200" dirty="0" err="1" smtClean="0">
                <a:latin typeface="Arial" pitchFamily="34" charset="0"/>
                <a:cs typeface="Arial" pitchFamily="34" charset="0"/>
              </a:rPr>
              <a:t>cyber-bullying</a:t>
            </a:r>
            <a:r>
              <a:rPr lang="es-PR" sz="2200" dirty="0" smtClean="0">
                <a:latin typeface="Arial" pitchFamily="34" charset="0"/>
                <a:cs typeface="Arial" pitchFamily="34" charset="0"/>
              </a:rPr>
              <a:t>”); remedios y consecuencias graduales; procedimientos para investigar y reportar los incidentes; y procedimientos para prevenir los mismos.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s-ES" sz="2200" dirty="0" smtClean="0">
                <a:latin typeface="Arial" pitchFamily="34" charset="0"/>
                <a:cs typeface="Arial" pitchFamily="34" charset="0"/>
              </a:rPr>
              <a:t>      Artículo 4.-</a:t>
            </a:r>
            <a:r>
              <a:rPr lang="es-ES_tradnl" sz="2200" dirty="0" smtClean="0">
                <a:latin typeface="Arial" pitchFamily="34" charset="0"/>
                <a:cs typeface="Arial" pitchFamily="34" charset="0"/>
              </a:rPr>
              <a:t> Esta Ley comenzará a regir inmediatamente después de su aprobación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712" y="503237"/>
            <a:ext cx="7812484" cy="125994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Derechos de los niños </a:t>
            </a:r>
            <a:b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Ley 338 de 31 de diciembre de 1998</a:t>
            </a:r>
            <a:r>
              <a:rPr lang="es-PR" b="1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PR" b="1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s-PR" b="1" noProof="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BC5AE2D4-DA80-4C6F-9BAE-ABD1811F2C78}" type="slidenum">
              <a:rPr lang="en-US"/>
              <a:pPr/>
              <a:t>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008063" y="2015914"/>
            <a:ext cx="8568531" cy="461980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s-PR" sz="3100" b="1" dirty="0" smtClean="0">
                <a:latin typeface="Arial" pitchFamily="34" charset="0"/>
                <a:cs typeface="Arial" pitchFamily="34" charset="0"/>
              </a:rPr>
              <a:t>Que se le garantice la vigencia efectiva de los derechos consignados en la Constitución de Puerto Rico y en las leyes y reglamentos que le sean aplicables.</a:t>
            </a:r>
          </a:p>
          <a:p>
            <a:pPr eaLnBrk="1" hangingPunct="1">
              <a:buNone/>
              <a:defRPr/>
            </a:pPr>
            <a:endParaRPr lang="es-PR" sz="31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21) A disfrutar un ambiente seguro, libre de ataques a su integridad física, mental o emocional en todas las instituciones de enseñanza, públicas y privadas. </a:t>
            </a:r>
            <a:endParaRPr lang="es-PR" sz="31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es-PR" noProof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44512" y="274637"/>
            <a:ext cx="8232510" cy="1259946"/>
          </a:xfrm>
        </p:spPr>
        <p:txBody>
          <a:bodyPr/>
          <a:lstStyle/>
          <a:p>
            <a:pPr eaLnBrk="1" hangingPunct="1"/>
            <a:r>
              <a:rPr lang="es-PR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Ley 246 - </a:t>
            </a:r>
            <a:r>
              <a:rPr lang="es-PR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Maltrato a Menores</a:t>
            </a:r>
            <a:r>
              <a:rPr lang="es-PR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392112" y="1798637"/>
            <a:ext cx="8568531" cy="545976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s-PR" sz="2200" dirty="0" smtClean="0">
                <a:latin typeface="Arial" pitchFamily="34" charset="0"/>
                <a:cs typeface="Arial" pitchFamily="34" charset="0"/>
              </a:rPr>
              <a:t>Maltrato Institucional'' - cualquier acto en el que incurre un operador de un hogar de crianza o cualquier empleado o funcionario de una institución pública o privada que ofrezca servicios de cuido durante un día de veinticuatro (24) horas o parte de éste o que tenga bajo su control o custodia a un menor para su cuido, educación, tratamiento o detención, que cause daño o ponga en riesgo a un menor de sufrir daño a su salud e integridad física, mental y/o emocional, incluyendo, pero sin limitarse, el abuso sexual; incurrir en conducta obscena y/o utilización de un menor para ejecutar conducta obscena, conocido o que se sospeche o que sucede como resultado de la política, prácticas y condiciones imperantes en la institución de que se trate; que se explote a un menor o se permita que otro lo haga, incluyendo pero sin limitarse a utilizar al menor para ejecutar conducta obscena, con el fin de lucrarse o de recibir algún otro beneficio. 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1D889DB9-4A01-4B5D-ACA5-0A0CAD31D95B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PR" sz="37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DEMANDA EN DAÑOS Y PERJUICIOS</a:t>
            </a:r>
            <a:r>
              <a:rPr lang="es-PR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9F0387BB-B1A4-4F04-A902-AC41D2C5E1E3}" type="slidenum">
              <a:rPr lang="es-ES"/>
              <a:pPr/>
              <a:t>20</a:t>
            </a:fld>
            <a:endParaRPr lang="es-ES"/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Art. 1802</a:t>
            </a:r>
          </a:p>
          <a:p>
            <a:pPr algn="just" eaLnBrk="1" hangingPunct="1">
              <a:lnSpc>
                <a:spcPct val="80000"/>
              </a:lnSpc>
            </a:pPr>
            <a:endParaRPr lang="es-PR" noProof="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El que por acción u omisión causa daño a otro, interviniendo culpa o negligencia, está obligado a reparar el daño causado. </a:t>
            </a:r>
          </a:p>
          <a:p>
            <a:pPr algn="just" eaLnBrk="1" hangingPunct="1">
              <a:lnSpc>
                <a:spcPct val="80000"/>
              </a:lnSpc>
            </a:pPr>
            <a:endParaRPr lang="es-PR" noProof="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s-PR" noProof="0" dirty="0" smtClean="0">
                <a:latin typeface="Arial" pitchFamily="34" charset="0"/>
                <a:cs typeface="Arial" pitchFamily="34" charset="0"/>
              </a:rPr>
              <a:t>La imprudencia concurrente del perjudicado no exime de responsabilidad, pero conlleva la reducción de la indemnización. 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2" y="655637"/>
            <a:ext cx="8148505" cy="9239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sz="37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DEMANDA EN DAÑOS Y PERJUICIOS</a:t>
            </a:r>
            <a:r>
              <a:rPr lang="es-PR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DC6BBD8F-1AD5-43E6-BB58-BB637E47E749}" type="slidenum">
              <a:rPr lang="es-ES"/>
              <a:pPr/>
              <a:t>21</a:t>
            </a:fld>
            <a:endParaRPr lang="es-ES"/>
          </a:p>
        </p:txBody>
      </p:sp>
      <p:sp>
        <p:nvSpPr>
          <p:cNvPr id="8704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49312" y="2103437"/>
            <a:ext cx="8232510" cy="4989036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Art. 1803 (Responsabilidad vicaria) 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s-PR" sz="310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La obligación que impone la sección anterior es exigible, no sólo por los actos u omisiones propios, sino por los de aquellas personas de quienes se debe responder.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s-PR" sz="310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PR" sz="3100" dirty="0" smtClean="0">
                <a:latin typeface="Arial" pitchFamily="34" charset="0"/>
                <a:cs typeface="Arial" pitchFamily="34" charset="0"/>
              </a:rPr>
              <a:t>Lo son igualmente los dueños o directores de un establecimiento o empresa respecto de los perjuicios causados por sus dependientes en el servicio de los ramos en que los tuvieran empleados, o con ocasión de sus funciones.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5543" y="251989"/>
            <a:ext cx="8022370" cy="1091953"/>
          </a:xfrm>
        </p:spPr>
        <p:txBody>
          <a:bodyPr/>
          <a:lstStyle/>
          <a:p>
            <a:pPr>
              <a:defRPr/>
            </a:pPr>
            <a:r>
              <a:rPr lang="es-P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Prescripción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696912" y="1646237"/>
            <a:ext cx="8316516" cy="5459765"/>
          </a:xfrm>
        </p:spPr>
        <p:txBody>
          <a:bodyPr rtlCol="0">
            <a:normAutofit fontScale="92500"/>
          </a:bodyPr>
          <a:lstStyle/>
          <a:p>
            <a:pPr marL="352780" indent="-35278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	El Artículo 1868(2) del Código Civil, 31 L.P.R.A. §5298(2) dispone que prescribe por el transcurso de un año la acción para exigir responsabilidad por las obligaciones derivadas de la culpa o negligencia desde que lo supo el agraviado. </a:t>
            </a:r>
          </a:p>
          <a:p>
            <a:pPr marL="352780" indent="-35278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s-PR" dirty="0" smtClean="0">
              <a:latin typeface="Arial" pitchFamily="34" charset="0"/>
              <a:cs typeface="Arial" pitchFamily="34" charset="0"/>
            </a:endParaRPr>
          </a:p>
          <a:p>
            <a:pPr marL="352780" indent="-35278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	El artículo 40 del Código de Enjuiciamiento Civil dispone que el término prescriptivo de esta acción se interrumpe cuando el titular es un menor o impedido durante el tiempo que dure la incapacidad. 32 L.P.R.A. § 254.</a:t>
            </a:r>
          </a:p>
          <a:p>
            <a:pPr marL="352780" indent="-35278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s-PR" dirty="0" smtClean="0">
              <a:latin typeface="Arial" pitchFamily="34" charset="0"/>
              <a:cs typeface="Arial" pitchFamily="34" charset="0"/>
            </a:endParaRPr>
          </a:p>
          <a:p>
            <a:pPr marL="352780" indent="-35278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	El término prescriptivo se suspende durante todo el período de incapacidad. </a:t>
            </a:r>
            <a:r>
              <a:rPr lang="es-PR" u="sng" dirty="0" smtClean="0">
                <a:latin typeface="Arial" pitchFamily="34" charset="0"/>
                <a:cs typeface="Arial" pitchFamily="34" charset="0"/>
              </a:rPr>
              <a:t>De Jesús Martínez v. </a:t>
            </a:r>
            <a:r>
              <a:rPr lang="es-PR" u="sng" dirty="0" err="1" smtClean="0">
                <a:latin typeface="Arial" pitchFamily="34" charset="0"/>
                <a:cs typeface="Arial" pitchFamily="34" charset="0"/>
              </a:rPr>
              <a:t>Chardón</a:t>
            </a:r>
            <a:r>
              <a:rPr lang="es-PR" dirty="0" smtClean="0">
                <a:latin typeface="Arial" pitchFamily="34" charset="0"/>
                <a:cs typeface="Arial" pitchFamily="34" charset="0"/>
              </a:rPr>
              <a:t>, 116 D.P.R. 238 (1985). Cuando dos o más causas de incapacidad coexisten, la prescripción no corre hasta que hayan desaparecido. </a:t>
            </a:r>
            <a:endParaRPr lang="es-P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</p:spPr>
        <p:txBody>
          <a:bodyPr lIns="100794" tIns="50397" rIns="100794" bIns="50397"/>
          <a:lstStyle/>
          <a:p>
            <a:endParaRPr lang="en-US" dirty="0" smtClean="0"/>
          </a:p>
          <a:p>
            <a:fld id="{1A4CB528-56B2-41BC-AEE1-CC82C9071720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2016" y="251989"/>
            <a:ext cx="9408583" cy="125994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Ley Número. 88 de 9 de julio de 1986</a:t>
            </a:r>
            <a:b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Ley de Menores de Puerto Rico del 1986</a:t>
            </a:r>
            <a:r>
              <a:rPr lang="es-PR" b="1" noProof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4E71D32F-A1F4-4517-A5F6-072AEDC30FA8}" type="slidenum">
              <a:rPr lang="en-US"/>
              <a:pPr/>
              <a:t>23</a:t>
            </a:fld>
            <a:endParaRPr lang="en-US"/>
          </a:p>
        </p:txBody>
      </p:sp>
      <p:sp>
        <p:nvSpPr>
          <p:cNvPr id="225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49312" y="1798637"/>
            <a:ext cx="8484526" cy="55437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s-PR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s-PR" sz="1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Esta Ley ha de ser interpretada conforme a los siguientes propósitos: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s-P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	(a) Proveer para el cuidado, protección, desarrollo, habilitación y rehabilitación de los menores y proteger el bienestar de la comunidad;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	(b) proteger el interés público tratando a los menores come personas necesitadas de supervisión, cuidado y tratamiento, a la vez que se les exige responsabilidad por sus actos;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s-PR" dirty="0" smtClean="0">
                <a:latin typeface="Arial" pitchFamily="34" charset="0"/>
                <a:cs typeface="Arial" pitchFamily="34" charset="0"/>
              </a:rPr>
              <a:t>	(c) garantizar a todo menor un trato justo, el debido procedimiento de ley y el reconocimiento de sus derechos constituciones.</a:t>
            </a:r>
          </a:p>
          <a:p>
            <a:pPr algn="just" eaLnBrk="1" hangingPunct="1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None/>
            </a:pPr>
            <a:endParaRPr lang="es-P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Conductas  constitutivas de hostigamiento o </a:t>
            </a:r>
            <a:r>
              <a:rPr lang="es-PR" sz="31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bullying</a:t>
            </a:r>
            <a: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que pueden dar base a acciones civiles o criminales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Patear , hacer caer o empujar a un estudiantes 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Molestar a otros niños, hacer comentarios despectivos sobre su cultura, religión, etnicidad, apariencia física, impedimento o condiciones médicas, preferencia.  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Amenazar o Intimidar a otros 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Tomar las posesiones de otros niños y exigir dinero por  estas. </a:t>
            </a:r>
          </a:p>
          <a:p>
            <a:pPr algn="just" eaLnBrk="1" hangingPunct="1"/>
            <a:endParaRPr lang="es-PR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/>
            <a:endParaRPr lang="es-P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</p:spPr>
        <p:txBody>
          <a:bodyPr lIns="100794" tIns="50397" rIns="100794" bIns="50397"/>
          <a:lstStyle/>
          <a:p>
            <a:pPr>
              <a:defRPr/>
            </a:pPr>
            <a:fld id="{0422A658-B363-4E11-97E3-BAF8DC06BD7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Conductas  constitutivas de hostigamiento o </a:t>
            </a:r>
            <a:r>
              <a:rPr lang="es-PR" sz="31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bullying</a:t>
            </a:r>
            <a:r>
              <a:rPr lang="es-PR" sz="31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que pueden dar base a acciones civiles o criminales </a:t>
            </a:r>
            <a:endParaRPr lang="es-PR" sz="31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Hacer daño a la propiedad de otros niños. 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Intrusión a la tranquilidad personal 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Manipular a otros, lograr que ellos hagan cosas que no quieren hacer. 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Agredir a otros niños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Cualquier conducta constitutiva de delito según definida en el Código Penal de Puerto Rico.</a:t>
            </a:r>
          </a:p>
          <a:p>
            <a:pPr algn="just"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Cualquier conducta que cause daño a otro.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</p:spPr>
        <p:txBody>
          <a:bodyPr lIns="100794" tIns="50397" rIns="100794" bIns="50397"/>
          <a:lstStyle/>
          <a:p>
            <a:pPr>
              <a:defRPr/>
            </a:pPr>
            <a:fld id="{0422A658-B363-4E11-97E3-BAF8DC06BD7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344083" y="419982"/>
            <a:ext cx="8400521" cy="125994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¿Cómo cumplir con las leyes? </a:t>
            </a:r>
            <a:r>
              <a:rPr lang="es-P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P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s-PR" sz="4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586721" y="6731961"/>
            <a:ext cx="2100130" cy="503978"/>
          </a:xfrm>
          <a:prstGeom prst="rect">
            <a:avLst/>
          </a:prstGeom>
          <a:noFill/>
        </p:spPr>
        <p:txBody>
          <a:bodyPr lIns="100794" tIns="50397" rIns="100794" bIns="50397"/>
          <a:lstStyle/>
          <a:p>
            <a:fld id="{BEF4C4DF-634F-447A-92A0-907B9ECABAED}" type="slidenum">
              <a:rPr lang="en-US"/>
              <a:pPr/>
              <a:t>26</a:t>
            </a:fld>
            <a:endParaRPr lang="en-US"/>
          </a:p>
        </p:txBody>
      </p:sp>
      <p:sp>
        <p:nvSpPr>
          <p:cNvPr id="28676" name="Content Placeholder 3"/>
          <p:cNvSpPr>
            <a:spLocks noGrp="1"/>
          </p:cNvSpPr>
          <p:nvPr>
            <p:ph sz="quarter" idx="1"/>
          </p:nvPr>
        </p:nvSpPr>
        <p:spPr>
          <a:xfrm>
            <a:off x="1176073" y="1679928"/>
            <a:ext cx="8400521" cy="4871791"/>
          </a:xfrm>
        </p:spPr>
        <p:txBody>
          <a:bodyPr/>
          <a:lstStyle/>
          <a:p>
            <a:pPr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Adquirir conocimiento de las leyes y jurisprudencia relacionada a las regulaciones educativas. </a:t>
            </a:r>
          </a:p>
          <a:p>
            <a:pPr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Adiestrar y Orientar al personal frecuentemente. </a:t>
            </a:r>
          </a:p>
          <a:p>
            <a:pPr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Diseñar y establecer reglamentos , guías y protocolos. </a:t>
            </a:r>
          </a:p>
          <a:p>
            <a:pPr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Tomar acción inmediata</a:t>
            </a:r>
          </a:p>
          <a:p>
            <a:pPr eaLnBrk="1" hangingPunct="1"/>
            <a:r>
              <a:rPr lang="es-PR" sz="3100" dirty="0" smtClean="0">
                <a:latin typeface="Arial" pitchFamily="34" charset="0"/>
                <a:cs typeface="Arial" pitchFamily="34" charset="0"/>
              </a:rPr>
              <a:t>Consultar con un(a)  abogado (a).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¿Preguntas finales ?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848114" y="2099910"/>
            <a:ext cx="6720417" cy="4994285"/>
          </a:xfrm>
        </p:spPr>
        <p:txBody>
          <a:bodyPr/>
          <a:lstStyle/>
          <a:p>
            <a:pPr>
              <a:buNone/>
            </a:pPr>
            <a:r>
              <a:rPr lang="es-MX" sz="5300" dirty="0" smtClean="0">
                <a:solidFill>
                  <a:schemeClr val="bg2">
                    <a:lumMod val="75000"/>
                  </a:schemeClr>
                </a:solidFill>
              </a:rPr>
              <a:t>	</a:t>
            </a:r>
          </a:p>
          <a:p>
            <a:pPr algn="ctr">
              <a:buNone/>
            </a:pPr>
            <a:r>
              <a:rPr lang="es-MX" sz="5300" dirty="0" smtClean="0">
                <a:solidFill>
                  <a:schemeClr val="accent1">
                    <a:lumMod val="75000"/>
                  </a:schemeClr>
                </a:solidFill>
              </a:rPr>
              <a:t>¡Muchas gracias!</a:t>
            </a:r>
            <a:endParaRPr lang="en-US" sz="5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E1F723-A79F-417D-9BE2-5113B3DCA97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8512" y="503237"/>
            <a:ext cx="7056438" cy="1259946"/>
          </a:xfrm>
        </p:spPr>
        <p:txBody>
          <a:bodyPr/>
          <a:lstStyle/>
          <a:p>
            <a:r>
              <a:rPr lang="es-MX" b="1" noProof="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Sobre la Recurso </a:t>
            </a:r>
            <a:endParaRPr lang="es-MX" b="1" noProof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078" y="1847922"/>
            <a:ext cx="8148505" cy="512378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endParaRPr lang="es-MX" sz="2000" b="1" dirty="0" smtClean="0"/>
          </a:p>
          <a:p>
            <a:pPr>
              <a:lnSpc>
                <a:spcPct val="80000"/>
              </a:lnSpc>
              <a:buNone/>
            </a:pPr>
            <a:endParaRPr lang="es-MX" sz="2000" b="1" dirty="0" smtClean="0"/>
          </a:p>
          <a:p>
            <a:pPr algn="just">
              <a:lnSpc>
                <a:spcPct val="80000"/>
              </a:lnSpc>
            </a:pPr>
            <a:r>
              <a:rPr lang="es-MX" sz="2000" b="1" dirty="0" smtClean="0"/>
              <a:t>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Es Abogada- Notario y Mediadora Certificada con oficinas legales en San Juan. </a:t>
            </a:r>
          </a:p>
          <a:p>
            <a:pPr algn="just">
              <a:lnSpc>
                <a:spcPct val="80000"/>
              </a:lnSpc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Ha sido admitida  a ejercer la profesión de la  abogacía en  la Corte de Distrito Federal para Puerto Rico, al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Primer Circuito de Apelaciones en Boston de Estados Unidos y en las Cortes de Puerto Rico. </a:t>
            </a:r>
          </a:p>
          <a:p>
            <a:pPr algn="just">
              <a:lnSpc>
                <a:spcPct val="80000"/>
              </a:lnSpc>
              <a:buNone/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ES" sz="2000" dirty="0" smtClean="0">
                <a:latin typeface="Arial" pitchFamily="34" charset="0"/>
                <a:cs typeface="Arial" pitchFamily="34" charset="0"/>
              </a:rPr>
              <a:t>Ha trabajado para SER de P.R.,  la Asociación de Padres de Niños con Impedimentos. Fungió como Juez Administrativo de Educación Especial y  Asesora  Legal de Oficina del Procurador de las Personas con Impedimentos, entre otros.  Es Instructora, conferenciante y consultora. 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Para contactarla pueden escribir a </a:t>
            </a:r>
            <a:r>
              <a:rPr lang="es-MX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hlinkClick r:id="rId2"/>
              </a:rPr>
              <a:t>info@ruizaguirre.com</a:t>
            </a:r>
            <a:r>
              <a:rPr lang="es-MX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o llamar al (787) 329-6364. </a:t>
            </a:r>
          </a:p>
          <a:p>
            <a:pPr>
              <a:lnSpc>
                <a:spcPct val="80000"/>
              </a:lnSpc>
            </a:pPr>
            <a:endParaRPr lang="es-MX" sz="2000" dirty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512" y="0"/>
            <a:ext cx="1418754" cy="2408237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F4A99773-DCBC-431B-B465-4217CDE4A991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8CEAEC18B0D64BA8388B954A989820" ma:contentTypeVersion="1" ma:contentTypeDescription="Create a new document." ma:contentTypeScope="" ma:versionID="ad7e57f5d94c9590724c7dd2bd0f47f6">
  <xsd:schema xmlns:xsd="http://www.w3.org/2001/XMLSchema" xmlns:xs="http://www.w3.org/2001/XMLSchema" xmlns:p="http://schemas.microsoft.com/office/2006/metadata/properties" xmlns:ns1="http://schemas.microsoft.com/sharepoint/v3" xmlns:ns2="ac57a41e-13ab-4efa-9b1e-ef87e393f2e6" targetNamespace="http://schemas.microsoft.com/office/2006/metadata/properties" ma:root="true" ma:fieldsID="9e969ca1bdc3d4834044d3b95dfd7c34" ns1:_="" ns2:_="">
    <xsd:import namespace="http://schemas.microsoft.com/sharepoint/v3"/>
    <xsd:import namespace="ac57a41e-13ab-4efa-9b1e-ef87e393f2e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7a41e-13ab-4efa-9b1e-ef87e393f2e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ac57a41e-13ab-4efa-9b1e-ef87e393f2e6">P7Q6HVVZJN6Z-182-363</_dlc_DocId>
    <_dlc_DocIdUrl xmlns="ac57a41e-13ab-4efa-9b1e-ef87e393f2e6">
      <Url>http://portals.jp.pr.gov/SiteDirectory/ced/_layouts/DocIdRedir.aspx?ID=P7Q6HVVZJN6Z-182-363</Url>
      <Description>P7Q6HVVZJN6Z-182-363</Description>
    </_dlc_DocIdUrl>
  </documentManagement>
</p:properties>
</file>

<file path=customXml/itemProps1.xml><?xml version="1.0" encoding="utf-8"?>
<ds:datastoreItem xmlns:ds="http://schemas.openxmlformats.org/officeDocument/2006/customXml" ds:itemID="{1A88ECC2-18FD-477C-A6C9-629F96517404}"/>
</file>

<file path=customXml/itemProps2.xml><?xml version="1.0" encoding="utf-8"?>
<ds:datastoreItem xmlns:ds="http://schemas.openxmlformats.org/officeDocument/2006/customXml" ds:itemID="{16BA11D4-AFAB-4DD2-AB0A-05E372DEB1A0}"/>
</file>

<file path=customXml/itemProps3.xml><?xml version="1.0" encoding="utf-8"?>
<ds:datastoreItem xmlns:ds="http://schemas.openxmlformats.org/officeDocument/2006/customXml" ds:itemID="{4470450D-A6C4-4769-A5B4-AABE6CA552A2}"/>
</file>

<file path=customXml/itemProps4.xml><?xml version="1.0" encoding="utf-8"?>
<ds:datastoreItem xmlns:ds="http://schemas.openxmlformats.org/officeDocument/2006/customXml" ds:itemID="{EFC0CB40-46CB-4FE8-8841-5484F7F86D3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1488</Words>
  <Application>Microsoft Office PowerPoint</Application>
  <PresentationFormat>On-screen Show (4:3)</PresentationFormat>
  <Paragraphs>162</Paragraphs>
  <Slides>28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Oriel</vt:lpstr>
      <vt:lpstr>Implicaciones Jurídicas del “Bullying” en contra de los Estudiantes con Deficiencias en el Desarrollo </vt:lpstr>
      <vt:lpstr>Bullying </vt:lpstr>
      <vt:lpstr>Elementos </vt:lpstr>
      <vt:lpstr>Cyber-bullying</vt:lpstr>
      <vt:lpstr>Bullying y niño con deficiencias en el desarrollo </vt:lpstr>
      <vt:lpstr>Bullying y niño con deficiencias en el desarrollo </vt:lpstr>
      <vt:lpstr>Sección 504 , ADA y ley 44 enmendada </vt:lpstr>
      <vt:lpstr>Individuals with Disabilities Act </vt:lpstr>
      <vt:lpstr>Bullying y Tribunales </vt:lpstr>
      <vt:lpstr>TK v New York City  Department of Education  779 F.Supp.2d 289 </vt:lpstr>
      <vt:lpstr>Jurisprudencia relacionada </vt:lpstr>
      <vt:lpstr>Ley Núm. 256 del año 2012</vt:lpstr>
      <vt:lpstr>Artículo 3.08a-“El Estudiante: Ambiente de la Escuela – política pública para prevenir el hostigamiento e intimidación de los estudiantes  </vt:lpstr>
      <vt:lpstr>Ley Núm. 256 del año 2012</vt:lpstr>
      <vt:lpstr>Ley Núm. 256 del año 2012</vt:lpstr>
      <vt:lpstr>Ley Núm. 256 del año 2012</vt:lpstr>
      <vt:lpstr>Ley Núm. 256 del año 2012</vt:lpstr>
      <vt:lpstr>Derechos de los niños  Ley 338 de 31 de diciembre de 1998 </vt:lpstr>
      <vt:lpstr>Ley 246 - Maltrato a Menores </vt:lpstr>
      <vt:lpstr>DEMANDA EN DAÑOS Y PERJUICIOS </vt:lpstr>
      <vt:lpstr>DEMANDA EN DAÑOS Y PERJUICIOS </vt:lpstr>
      <vt:lpstr>Prescripción </vt:lpstr>
      <vt:lpstr>Ley Número. 88 de 9 de julio de 1986 Ley de Menores de Puerto Rico del 1986 </vt:lpstr>
      <vt:lpstr>Conductas  constitutivas de hostigamiento o bullying que pueden dar base a acciones civiles o criminales </vt:lpstr>
      <vt:lpstr>Conductas  constitutivas de hostigamiento o bullying que pueden dar base a acciones civiles o criminales </vt:lpstr>
      <vt:lpstr>¿Cómo cumplir con las leyes?  </vt:lpstr>
      <vt:lpstr>¿Preguntas finales ?</vt:lpstr>
      <vt:lpstr>Sobre la Recurso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Implicaciones Jurídicas del “Bullying” en contra de los Estudiantes con Deficiencias en el Desarrollo</dc:title>
  <dc:creator>Irlanda</dc:creator>
  <cp:lastModifiedBy>Irlanda</cp:lastModifiedBy>
  <cp:revision>4</cp:revision>
  <dcterms:created xsi:type="dcterms:W3CDTF">2012-11-05T21:43:53Z</dcterms:created>
  <dcterms:modified xsi:type="dcterms:W3CDTF">2012-11-06T20:50:14Z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0x0101009F8CEAEC18B0D64BA8388B954A989820</vt:lpwstr>
  </property>
  <property fmtid="{D5CDD505-2E9C-101B-9397-08002B2CF9AE}" pid="3" name="_dlc_DocIdItemGuid">
    <vt:lpwstr>3feda7f2-8eeb-4228-a4e7-c98915951689</vt:lpwstr>
  </property>
</Properties>
</file>